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88" r:id="rId7"/>
    <p:sldId id="289" r:id="rId8"/>
    <p:sldId id="290" r:id="rId9"/>
    <p:sldId id="291" r:id="rId10"/>
    <p:sldId id="292" r:id="rId11"/>
    <p:sldId id="293" r:id="rId12"/>
    <p:sldId id="268" r:id="rId13"/>
    <p:sldId id="270" r:id="rId14"/>
    <p:sldId id="272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94" r:id="rId23"/>
    <p:sldId id="295" r:id="rId24"/>
    <p:sldId id="296" r:id="rId25"/>
    <p:sldId id="286" r:id="rId26"/>
    <p:sldId id="287" r:id="rId27"/>
    <p:sldId id="297" r:id="rId28"/>
    <p:sldId id="300" r:id="rId29"/>
    <p:sldId id="309" r:id="rId30"/>
    <p:sldId id="301" r:id="rId31"/>
    <p:sldId id="306" r:id="rId32"/>
    <p:sldId id="304" r:id="rId33"/>
    <p:sldId id="305" r:id="rId34"/>
    <p:sldId id="307" r:id="rId35"/>
    <p:sldId id="308" r:id="rId36"/>
    <p:sldId id="310" r:id="rId37"/>
    <p:sldId id="28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4A30E-F401-4E05-BCCC-6614D10E443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70263-169C-4971-AC27-177389CF2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2C35-DBEE-4783-A1D3-1324A9AD4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C1D82-A66A-4C40-BB91-71F1BBE72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E507-65B3-4172-B53D-B8A32B81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31C1-A89F-4D17-BBC2-01AB11473737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9890-D869-4E57-A690-9C57FEA96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BBC58-3CC6-4B82-A499-BB3D6CBD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9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071D-D32A-43CE-B0C0-AC4FB46E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ADD29-745F-4334-8703-9672BEF9E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C2D4-FDB6-446A-A0B6-CDA06A82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8365-47B5-4AF0-A209-4830FAF04DD2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A9EEE-5E3E-47C0-9EA1-4AE3425F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CB039-24CC-4B8F-BB62-9C0C465C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76A51-0ED5-43B5-832A-76A5FA159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356AE-B297-4F51-85E8-517B9E9C3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CC3D-7EC7-43E0-89C2-443DDA71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7F81-2663-4748-9648-071117A69CD5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1319-D8AC-4E7A-B39B-9329FA3B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140F-FF7C-4A4C-B2FA-0FF842AB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5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D731-0E08-4F56-9E8D-F081FBBE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1E36-0104-406F-B609-E2032D78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2417C-F30B-4044-BECB-5C3F7A6C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D5C79-E9B5-42CB-9107-A6480A066D45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2302-661E-4BB2-B35F-61CF978F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5DFC-5807-4217-9612-6BE10950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9916672-726E-4C89-949D-5DCB0141EC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8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A54E-4107-4F31-92E1-14573679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4013C-98D4-43AB-BB82-14994F568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66D30-AB35-4389-BF9D-50355F08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313C-4EB8-4E5F-A06F-2E34E8232437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5C5E-C883-434B-A700-C3416C84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ED21-709A-4676-844E-B8448F61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3B50-6E4E-4341-8A53-456B66FC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AFC8-0F7D-4365-9F8D-2CD34CDD0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B892B-876C-4129-920C-D0D95BCA8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A419A-7D6C-4550-94B6-3C2DC861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E45-C1C2-41B3-9EBF-C10C888F8915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F33CD-5C9A-4905-9679-4A240E1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6DF5A-AC7F-4D6F-8E5F-EA1C7E68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A5DA-F1DC-4F42-A3E5-F1AE9BB0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5C0A5-5BC0-4C0C-81BC-A44A04ABB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2A825-802B-40A6-A7D4-9629249C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D8BEF-A04D-494D-957B-1847EE4E0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561C2-2985-46F6-8140-23840593E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B7B26-AC47-48ED-BDE1-9F792DC2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DCE9-43EE-422C-B475-CF531D64C12C}" type="datetime1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3337B-C6C5-41B8-8FBA-D45717DA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142FB-6576-42A9-8E51-70FE719E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4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43BE-21C5-4B5C-A530-E9697D1A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89883-444F-4329-A411-F5403F5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DD5E5-FA5B-48E3-92BF-BBD1E01D7889}" type="datetime1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67B99-D40C-4A91-B5F7-7EA1B79A0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0DA9A-2DC2-4764-BC9E-06152495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6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D9189-E647-47E6-863A-F2DF3D16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11CB-9FB1-4932-99BD-BA3FB40089C7}" type="datetime1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23529-A1E0-4A2D-8F9C-318430DC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72B56-B2A6-4FFF-ABEE-BD627F3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4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7780-624E-4609-90CD-4F4F8D65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B1DF-1BF3-483B-94AE-19314CD7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5D18B-9D2D-4342-811E-1EA0C15DE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A10F1-A190-4912-9122-C0CA21B7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89-8044-46CA-B99F-C7FDEB876141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AB9F7-EFB8-4BD6-B041-2C36F6E0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4BC45-82B0-4A02-945D-190BB8CE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928E-4A2D-489B-943E-11381FE5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A842-9783-4997-B2D4-0529FEE9A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DD919-6059-443E-97E7-BFAC0A444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488FB-15F8-45D4-847E-3A45F25ED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45BA-563F-4D6F-BBE8-6033A7CB95C3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0196C-AFB5-4271-9DEA-7FABDBC5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7462E-20DD-4111-A852-251A29F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1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731D2-08E0-4DF1-9F0F-2AB06DC1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2687A-CFD2-4081-837A-F8A54A4F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1036B-AC62-4C08-9D01-9A5713A1E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4567-C47B-4EAD-81F3-2FD83BF3C8D5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E847A-D683-44B9-A2B0-3989171C0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E37B-983B-42A4-952D-862C034E3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6672-726E-4C89-949D-5DCB0141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url/norvig.com/ipython/TSP.ipynb" TargetMode="External"/><Relationship Id="rId7" Type="http://schemas.openxmlformats.org/officeDocument/2006/relationships/hyperlink" Target="https://towardsdatascience.com/evolution-of-a-salesman-a-complete-genetic-algorithm-tutorial-for-python-6fe5d2b3ca35" TargetMode="External"/><Relationship Id="rId2" Type="http://schemas.openxmlformats.org/officeDocument/2006/relationships/hyperlink" Target="https://en.wikipedia.org/wiki/Travelling_salesman_probl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projectspot.com/tutorial-post/simulated-annealing-algorithm-for-beginners/6" TargetMode="External"/><Relationship Id="rId5" Type="http://schemas.openxmlformats.org/officeDocument/2006/relationships/hyperlink" Target="https://www.fourmilab.ch/documents/travelling/anneal/" TargetMode="External"/><Relationship Id="rId4" Type="http://schemas.openxmlformats.org/officeDocument/2006/relationships/hyperlink" Target="https://en.wikipedia.org/wiki/Simulated_anneal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waterloo.ca/tsp/usa50/index.html" TargetMode="External"/><Relationship Id="rId7" Type="http://schemas.openxmlformats.org/officeDocument/2006/relationships/hyperlink" Target="https://commons.wikimedia.org/wiki/File:St_5-xband-antenna.jpg" TargetMode="External"/><Relationship Id="rId2" Type="http://schemas.openxmlformats.org/officeDocument/2006/relationships/hyperlink" Target="https://xkcd.com/39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Simulated-Annealing-optimization-of-a-one-dimensional-objective-function_fig1_308786233" TargetMode="External"/><Relationship Id="rId5" Type="http://schemas.openxmlformats.org/officeDocument/2006/relationships/hyperlink" Target="https://esa.github.io/pagmo2/docs/cpp/algorithms/sga.html" TargetMode="External"/><Relationship Id="rId4" Type="http://schemas.openxmlformats.org/officeDocument/2006/relationships/hyperlink" Target="https://www.machinemfg.com/anneali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7BD7-DF0E-4A07-AAD7-CFA14F5B8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37470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Traveling Salesman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531F-2182-4770-A945-09BA5194B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62083"/>
            <a:ext cx="9144000" cy="502820"/>
          </a:xfrm>
        </p:spPr>
        <p:txBody>
          <a:bodyPr/>
          <a:lstStyle/>
          <a:p>
            <a:r>
              <a:rPr lang="en-US" dirty="0"/>
              <a:t>John Franklin Crenshaw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3E01-4B94-4A13-9FC8-0D08D62A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8" y="2566459"/>
            <a:ext cx="8126984" cy="35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D8ACD8-B44A-413A-B665-5AAF0ED03AEC}"/>
              </a:ext>
            </a:extLst>
          </p:cNvPr>
          <p:cNvSpPr txBox="1"/>
          <p:nvPr/>
        </p:nvSpPr>
        <p:spPr>
          <a:xfrm>
            <a:off x="2117035" y="1690688"/>
            <a:ext cx="6669156" cy="156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3C20E-57ED-41D9-B614-1C6EC8BB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73" y="750585"/>
            <a:ext cx="9233453" cy="5968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90537F-3FB9-4C55-A3DF-64444776BFCF}"/>
              </a:ext>
            </a:extLst>
          </p:cNvPr>
          <p:cNvSpPr txBox="1">
            <a:spLocks/>
          </p:cNvSpPr>
          <p:nvPr/>
        </p:nvSpPr>
        <p:spPr>
          <a:xfrm>
            <a:off x="838200" y="-191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Translating the vocab into code: routes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4ACCA61-15A0-4143-8969-B5657116C9C0}"/>
              </a:ext>
            </a:extLst>
          </p:cNvPr>
          <p:cNvSpPr/>
          <p:nvPr/>
        </p:nvSpPr>
        <p:spPr>
          <a:xfrm rot="10800000">
            <a:off x="6043338" y="1620076"/>
            <a:ext cx="231913" cy="1569346"/>
          </a:xfrm>
          <a:prstGeom prst="leftBrace">
            <a:avLst>
              <a:gd name="adj1" fmla="val 17911"/>
              <a:gd name="adj2" fmla="val 4870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8E598-DECD-4D9A-AABA-1B054C3E6A09}"/>
              </a:ext>
            </a:extLst>
          </p:cNvPr>
          <p:cNvSpPr txBox="1"/>
          <p:nvPr/>
        </p:nvSpPr>
        <p:spPr>
          <a:xfrm>
            <a:off x="6595788" y="1989251"/>
            <a:ext cx="282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 to calculate route distance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309C3A9-8A67-40DB-9906-C0E7882335C8}"/>
              </a:ext>
            </a:extLst>
          </p:cNvPr>
          <p:cNvSpPr/>
          <p:nvPr/>
        </p:nvSpPr>
        <p:spPr>
          <a:xfrm rot="10800000">
            <a:off x="7165038" y="4202084"/>
            <a:ext cx="245166" cy="2165400"/>
          </a:xfrm>
          <a:prstGeom prst="leftBrace">
            <a:avLst>
              <a:gd name="adj1" fmla="val 17911"/>
              <a:gd name="adj2" fmla="val 4870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0AC5-9A6C-47F8-BC2C-E3C1084B6C50}"/>
              </a:ext>
            </a:extLst>
          </p:cNvPr>
          <p:cNvSpPr txBox="1"/>
          <p:nvPr/>
        </p:nvSpPr>
        <p:spPr>
          <a:xfrm>
            <a:off x="7736542" y="4869285"/>
            <a:ext cx="247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 to plot the route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C0F50-F7C1-4E4C-842A-430C6277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7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FBC9-663F-4A73-936D-26B3755A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33"/>
            <a:ext cx="10515600" cy="1325563"/>
          </a:xfrm>
        </p:spPr>
        <p:txBody>
          <a:bodyPr/>
          <a:lstStyle/>
          <a:p>
            <a:r>
              <a:rPr lang="en-US" dirty="0"/>
              <a:t>Using the Route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87170-92D3-42E3-A546-925CBEBE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1433998"/>
            <a:ext cx="11300652" cy="49319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1387-8166-4901-8B30-6D1A372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4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FBC9-663F-4A73-936D-26B3755A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00"/>
            <a:ext cx="10515600" cy="1325563"/>
          </a:xfrm>
        </p:spPr>
        <p:txBody>
          <a:bodyPr/>
          <a:lstStyle/>
          <a:p>
            <a:r>
              <a:rPr lang="en-US" dirty="0"/>
              <a:t>Using the Route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FEB70-D8A1-4683-A785-35CD7410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95" y="1027906"/>
            <a:ext cx="6987209" cy="58256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169DF-6E8E-4A51-B380-A7387C21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5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792F-FEB6-4A5B-AF16-D752ED1B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0CC9A-12A1-408C-BAF6-E3C381F8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Fortunately, the solution to the TSP is trivial!</a:t>
            </a:r>
          </a:p>
          <a:p>
            <a:pPr lvl="1"/>
            <a:r>
              <a:rPr lang="en-US" dirty="0"/>
              <a:t>Given a set of cities, there are only a finite number of possible routes</a:t>
            </a:r>
          </a:p>
          <a:p>
            <a:pPr lvl="1"/>
            <a:r>
              <a:rPr lang="en-US" dirty="0"/>
              <a:t>Check them all, and the shortest is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35977-A117-44B8-8048-9DBCF08D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3492192"/>
            <a:ext cx="2595943" cy="2612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12347-C84A-4FF0-AF84-62C8A44EA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42" y="3480490"/>
            <a:ext cx="2607568" cy="2624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367B6-BD8A-4370-AAD4-1CFE2A87E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83" y="3500029"/>
            <a:ext cx="2607569" cy="2624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DF7AEF-D908-40C2-8ED3-C28A6B120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325" y="3550415"/>
            <a:ext cx="2538099" cy="25547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92B9A-F365-4D79-9F6B-F4A8621C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792F-FEB6-4A5B-AF16-D752ED1B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19" y="459718"/>
            <a:ext cx="3807372" cy="1325563"/>
          </a:xfrm>
        </p:spPr>
        <p:txBody>
          <a:bodyPr/>
          <a:lstStyle/>
          <a:p>
            <a:pPr algn="ctr"/>
            <a:r>
              <a:rPr lang="en-US" dirty="0"/>
              <a:t>Solving the TSP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E69F0-7226-47D8-92B5-AB81AE40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84" y="1308094"/>
            <a:ext cx="5151010" cy="5184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CD841-01C8-45C3-9FBB-7AC8A439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20" y="2193921"/>
            <a:ext cx="5820970" cy="2184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21129-204E-4D03-B0E5-39295E9A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5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49074-D38C-4664-A4FE-5E0EA08CE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56" y="1306843"/>
            <a:ext cx="5151010" cy="522102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C20CD-500C-4F7E-AF5F-91F37416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9" y="2180894"/>
            <a:ext cx="6067425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4792F-FEB6-4A5B-AF16-D752ED1B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19" y="459718"/>
            <a:ext cx="3807372" cy="1325563"/>
          </a:xfrm>
        </p:spPr>
        <p:txBody>
          <a:bodyPr/>
          <a:lstStyle/>
          <a:p>
            <a:pPr algn="ctr"/>
            <a:r>
              <a:rPr lang="en-US" dirty="0"/>
              <a:t>Solving the TSP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1E97C-71A2-4DFD-BE98-4A2033B3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18FBAA-0594-486D-8946-6FDBB6513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63" y="1306843"/>
            <a:ext cx="5151010" cy="5221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E4AD5-B367-4BA7-B331-7C53B684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9" y="2180894"/>
            <a:ext cx="6019800" cy="224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4792F-FEB6-4A5B-AF16-D752ED1B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19" y="459718"/>
            <a:ext cx="3807372" cy="1325563"/>
          </a:xfrm>
        </p:spPr>
        <p:txBody>
          <a:bodyPr/>
          <a:lstStyle/>
          <a:p>
            <a:pPr algn="ctr"/>
            <a:r>
              <a:rPr lang="en-US" dirty="0"/>
              <a:t>Solving the TSP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62F7F-2C1E-44DC-9B74-5EA15D2D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9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3342-274C-451B-A96C-010C441A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solution is computationally expensive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79F49-DD26-46C6-9E33-EE02FDAF1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find the exact solution for N cities, you have to check N! routes</a:t>
                </a:r>
              </a:p>
              <a:p>
                <a:r>
                  <a:rPr lang="en-US" dirty="0"/>
                  <a:t>Factorial grows quicker than exponential – it is going to get really expensive, really </a:t>
                </a:r>
                <a:r>
                  <a:rPr lang="en-US" dirty="0" err="1"/>
                  <a:t>really</a:t>
                </a:r>
                <a:r>
                  <a:rPr lang="en-US" dirty="0"/>
                  <a:t> fast</a:t>
                </a:r>
              </a:p>
              <a:p>
                <a:r>
                  <a:rPr lang="en-US" dirty="0"/>
                  <a:t>We can estimate how quickly:</a:t>
                </a:r>
              </a:p>
              <a:p>
                <a:pPr lvl="1"/>
                <a:r>
                  <a:rPr lang="en-US" dirty="0"/>
                  <a:t>On the N = 10 example, my computer checked 10! routes in 41.7s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41.7 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/>
                            <m:t>3628800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41.7 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≈87,000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079F49-DD26-46C6-9E33-EE02FDAF1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4398-C6BA-4A94-845D-0CE439F4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E3DA-87E0-4650-B771-FE2E442B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solution is computationally expensive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C053A-4DAA-4188-BF6F-F70CD5D1C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21" y="1825625"/>
            <a:ext cx="480715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5BC78-D18F-4EF6-9843-9F2CB459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E3DA-87E0-4650-B771-FE2E442B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solution is computationally expensive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C053A-4DAA-4188-BF6F-F70CD5D1C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5" y="1690688"/>
            <a:ext cx="4807158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BE9112-6A6C-42A8-BDCD-40531E92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88" y="1690688"/>
            <a:ext cx="4807159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80589-94A3-4570-BE59-2BF1CE04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5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6B55-3222-4E1C-83C9-35770C1F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Traveling Salesman Problem (TSP)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B547-FA64-4263-A04C-CB11988F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784"/>
            <a:ext cx="10515600" cy="4351338"/>
          </a:xfrm>
        </p:spPr>
        <p:txBody>
          <a:bodyPr/>
          <a:lstStyle/>
          <a:p>
            <a:r>
              <a:rPr lang="en-US" dirty="0"/>
              <a:t>Given a list of locations, what is the shortest round trip?</a:t>
            </a:r>
          </a:p>
          <a:p>
            <a:pPr lvl="1"/>
            <a:r>
              <a:rPr lang="en-US" dirty="0"/>
              <a:t>This is a discrete optimization problem</a:t>
            </a:r>
          </a:p>
        </p:txBody>
      </p:sp>
      <p:pic>
        <p:nvPicPr>
          <p:cNvPr id="1026" name="Picture 2" descr="Image result for traveling salesman problem europe">
            <a:extLst>
              <a:ext uri="{FF2B5EF4-FFF2-40B4-BE49-F238E27FC236}">
                <a16:creationId xmlns:a16="http://schemas.microsoft.com/office/drawing/2014/main" id="{E13B6284-6447-49CA-9E84-6B3A5CBA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726426"/>
            <a:ext cx="61722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6ED80-19CA-4335-993F-5CE2A2C7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genetic algorithm">
            <a:extLst>
              <a:ext uri="{FF2B5EF4-FFF2-40B4-BE49-F238E27FC236}">
                <a16:creationId xmlns:a16="http://schemas.microsoft.com/office/drawing/2014/main" id="{B59E1796-458A-4A9F-8B90-C466F83F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6990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F1775-A7C9-4261-BC75-3E726591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800"/>
            <a:ext cx="10515600" cy="1325563"/>
          </a:xfrm>
        </p:spPr>
        <p:txBody>
          <a:bodyPr/>
          <a:lstStyle/>
          <a:p>
            <a:r>
              <a:rPr lang="en-US" dirty="0"/>
              <a:t>Better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F6F32-E17E-4D99-8159-6A325589F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402"/>
            <a:ext cx="10515600" cy="4351338"/>
          </a:xfrm>
        </p:spPr>
        <p:txBody>
          <a:bodyPr/>
          <a:lstStyle/>
          <a:p>
            <a:r>
              <a:rPr lang="en-US" dirty="0"/>
              <a:t>This method is infeasible for routes with more than a dozen cities</a:t>
            </a:r>
          </a:p>
          <a:p>
            <a:r>
              <a:rPr lang="en-US" dirty="0"/>
              <a:t>Instead we can hope to quickly find </a:t>
            </a:r>
            <a:r>
              <a:rPr lang="en-US" i="1" dirty="0"/>
              <a:t>approximate solutions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There are </a:t>
            </a:r>
            <a:r>
              <a:rPr lang="en-US" b="1" i="1" u="sng" dirty="0"/>
              <a:t>many</a:t>
            </a:r>
            <a:r>
              <a:rPr lang="en-US" dirty="0"/>
              <a:t> ways to do this</a:t>
            </a:r>
          </a:p>
          <a:p>
            <a:pPr lvl="1"/>
            <a:r>
              <a:rPr lang="en-US" dirty="0"/>
              <a:t>We will focus on two</a:t>
            </a:r>
          </a:p>
          <a:p>
            <a:pPr lvl="2"/>
            <a:r>
              <a:rPr lang="en-US" sz="2400" dirty="0"/>
              <a:t>Simulated annealing</a:t>
            </a:r>
          </a:p>
          <a:p>
            <a:pPr lvl="2"/>
            <a:r>
              <a:rPr lang="en-US" sz="2400" dirty="0"/>
              <a:t>Genetic algorithms</a:t>
            </a:r>
          </a:p>
        </p:txBody>
      </p:sp>
      <p:pic>
        <p:nvPicPr>
          <p:cNvPr id="2050" name="Picture 2" descr="Image result for annealing">
            <a:extLst>
              <a:ext uri="{FF2B5EF4-FFF2-40B4-BE49-F238E27FC236}">
                <a16:creationId xmlns:a16="http://schemas.microsoft.com/office/drawing/2014/main" id="{2A6CE3BD-96F9-4195-9046-3D6C10F3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27" y="3555127"/>
            <a:ext cx="2827283" cy="15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F385-2F73-43D5-88B4-71CAC6E5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56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A078-EF9C-47E8-9077-B8164FC1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440"/>
            <a:ext cx="10515600" cy="1325563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A3CE-60D6-46E7-A7C4-60756DD32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93" y="1892002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Probabilistic technique</a:t>
            </a:r>
          </a:p>
          <a:p>
            <a:r>
              <a:rPr lang="en-US" dirty="0"/>
              <a:t>Good for approximating global optima in a fixed amount of time</a:t>
            </a:r>
          </a:p>
          <a:p>
            <a:r>
              <a:rPr lang="en-US" dirty="0"/>
              <a:t>Works by randomly “mutating” a solution</a:t>
            </a:r>
          </a:p>
          <a:p>
            <a:r>
              <a:rPr lang="en-US" dirty="0"/>
              <a:t>The system has a “temperature” which determines the probability with which we accept worse solutions</a:t>
            </a:r>
          </a:p>
          <a:p>
            <a:r>
              <a:rPr lang="en-US" dirty="0"/>
              <a:t>As the “temperature” is lowered, it is less likely that we accept worse solutions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A5E5-0614-402F-B8E5-5ACFD82A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A078-EF9C-47E8-9077-B8164FC1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7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Simulated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A3CE-60D6-46E7-A7C4-60756DD32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05" y="1978024"/>
            <a:ext cx="6194021" cy="4879976"/>
          </a:xfrm>
        </p:spPr>
        <p:txBody>
          <a:bodyPr>
            <a:normAutofit/>
          </a:bodyPr>
          <a:lstStyle/>
          <a:p>
            <a:r>
              <a:rPr lang="en-US" dirty="0"/>
              <a:t>Start with a random solution</a:t>
            </a:r>
          </a:p>
          <a:p>
            <a:r>
              <a:rPr lang="en-US" dirty="0"/>
              <a:t>At each step, randomly “mutate” your current solution</a:t>
            </a:r>
          </a:p>
          <a:p>
            <a:r>
              <a:rPr lang="en-US" dirty="0"/>
              <a:t>IF the mutated solution is better, keep it</a:t>
            </a:r>
          </a:p>
          <a:p>
            <a:r>
              <a:rPr lang="en-US" dirty="0"/>
              <a:t>IF it’s worse, randomly decide with a probability that depends on the “temperature”</a:t>
            </a:r>
          </a:p>
          <a:p>
            <a:r>
              <a:rPr lang="en-US" dirty="0"/>
              <a:t>Lower the temperature after each step</a:t>
            </a:r>
          </a:p>
        </p:txBody>
      </p:sp>
      <p:pic>
        <p:nvPicPr>
          <p:cNvPr id="3074" name="Picture 2" descr="Image result for simulated annealing">
            <a:extLst>
              <a:ext uri="{FF2B5EF4-FFF2-40B4-BE49-F238E27FC236}">
                <a16:creationId xmlns:a16="http://schemas.microsoft.com/office/drawing/2014/main" id="{600B7F40-A278-4504-8556-736CAC5C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81" y="1490851"/>
            <a:ext cx="5772285" cy="46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59322-5925-44AF-BC6A-0388C1E1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1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5326-7D0B-4AB3-94E3-69648EE4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9"/>
            <a:ext cx="10515600" cy="1325563"/>
          </a:xfrm>
        </p:spPr>
        <p:txBody>
          <a:bodyPr/>
          <a:lstStyle/>
          <a:p>
            <a:r>
              <a:rPr lang="en-US" dirty="0"/>
              <a:t>“Mutating” a route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4BFBF-03EB-42F4-9AEA-B6D780D8187F}"/>
              </a:ext>
            </a:extLst>
          </p:cNvPr>
          <p:cNvSpPr/>
          <p:nvPr/>
        </p:nvSpPr>
        <p:spPr>
          <a:xfrm>
            <a:off x="2524139" y="2640992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47E6C-8871-48C6-A331-CEFEDDC2B299}"/>
              </a:ext>
            </a:extLst>
          </p:cNvPr>
          <p:cNvSpPr/>
          <p:nvPr/>
        </p:nvSpPr>
        <p:spPr>
          <a:xfrm>
            <a:off x="3499778" y="2640627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9F471-FB83-4D9C-989E-FA755A737BF8}"/>
              </a:ext>
            </a:extLst>
          </p:cNvPr>
          <p:cNvSpPr/>
          <p:nvPr/>
        </p:nvSpPr>
        <p:spPr>
          <a:xfrm>
            <a:off x="4476001" y="2641806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90FD80-4453-45C1-B23F-F5471EAF0DCB}"/>
              </a:ext>
            </a:extLst>
          </p:cNvPr>
          <p:cNvSpPr/>
          <p:nvPr/>
        </p:nvSpPr>
        <p:spPr>
          <a:xfrm>
            <a:off x="5451640" y="2641441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5CCF7-C7DB-46B8-AABA-7F3153D56962}"/>
              </a:ext>
            </a:extLst>
          </p:cNvPr>
          <p:cNvSpPr txBox="1"/>
          <p:nvPr/>
        </p:nvSpPr>
        <p:spPr>
          <a:xfrm>
            <a:off x="2524139" y="2795304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7603B-82EB-4948-A844-94C221E02ACA}"/>
              </a:ext>
            </a:extLst>
          </p:cNvPr>
          <p:cNvSpPr txBox="1"/>
          <p:nvPr/>
        </p:nvSpPr>
        <p:spPr>
          <a:xfrm>
            <a:off x="3486186" y="280524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9E201-3F28-45F2-A746-FAA48EC0ECC7}"/>
              </a:ext>
            </a:extLst>
          </p:cNvPr>
          <p:cNvSpPr txBox="1"/>
          <p:nvPr/>
        </p:nvSpPr>
        <p:spPr>
          <a:xfrm>
            <a:off x="4489593" y="280524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8BCE2-9F36-4927-B28E-738158A32F75}"/>
              </a:ext>
            </a:extLst>
          </p:cNvPr>
          <p:cNvSpPr txBox="1"/>
          <p:nvPr/>
        </p:nvSpPr>
        <p:spPr>
          <a:xfrm>
            <a:off x="5451654" y="2795303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656D3E-AAD8-4BE1-BA43-C4037C85D29A}"/>
              </a:ext>
            </a:extLst>
          </p:cNvPr>
          <p:cNvSpPr/>
          <p:nvPr/>
        </p:nvSpPr>
        <p:spPr>
          <a:xfrm>
            <a:off x="6426289" y="2644536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DD00FA-E26D-45ED-82C9-9863E649C783}"/>
              </a:ext>
            </a:extLst>
          </p:cNvPr>
          <p:cNvSpPr/>
          <p:nvPr/>
        </p:nvSpPr>
        <p:spPr>
          <a:xfrm>
            <a:off x="7401928" y="2644171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A0EAE3-3E7F-4D08-B09A-3EEDFC2AB51B}"/>
              </a:ext>
            </a:extLst>
          </p:cNvPr>
          <p:cNvSpPr/>
          <p:nvPr/>
        </p:nvSpPr>
        <p:spPr>
          <a:xfrm>
            <a:off x="8371063" y="2645350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2E23CB-9198-4297-A71E-0DCC294D3EFE}"/>
              </a:ext>
            </a:extLst>
          </p:cNvPr>
          <p:cNvSpPr/>
          <p:nvPr/>
        </p:nvSpPr>
        <p:spPr>
          <a:xfrm>
            <a:off x="9346702" y="2644985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AD59-D897-4329-BA73-A1CBD259D224}"/>
              </a:ext>
            </a:extLst>
          </p:cNvPr>
          <p:cNvSpPr txBox="1"/>
          <p:nvPr/>
        </p:nvSpPr>
        <p:spPr>
          <a:xfrm>
            <a:off x="6426289" y="2798848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6C745-CC5D-49EB-B210-8F2F0330A0FB}"/>
              </a:ext>
            </a:extLst>
          </p:cNvPr>
          <p:cNvSpPr txBox="1"/>
          <p:nvPr/>
        </p:nvSpPr>
        <p:spPr>
          <a:xfrm>
            <a:off x="7388336" y="280878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66C95-D3C9-44D6-A875-658ABD392531}"/>
              </a:ext>
            </a:extLst>
          </p:cNvPr>
          <p:cNvSpPr txBox="1"/>
          <p:nvPr/>
        </p:nvSpPr>
        <p:spPr>
          <a:xfrm>
            <a:off x="8384655" y="280878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B38E93-3811-4FE8-9FA8-7F6A091205F9}"/>
              </a:ext>
            </a:extLst>
          </p:cNvPr>
          <p:cNvSpPr txBox="1"/>
          <p:nvPr/>
        </p:nvSpPr>
        <p:spPr>
          <a:xfrm>
            <a:off x="9346716" y="2798847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4B227B4-19A5-4AE1-A9E1-B2E9E2955F1C}"/>
              </a:ext>
            </a:extLst>
          </p:cNvPr>
          <p:cNvSpPr/>
          <p:nvPr/>
        </p:nvSpPr>
        <p:spPr>
          <a:xfrm rot="5400000">
            <a:off x="4785591" y="967653"/>
            <a:ext cx="356937" cy="2803449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68A5C7-5E98-42CA-AB8A-8E57C8E469BE}"/>
              </a:ext>
            </a:extLst>
          </p:cNvPr>
          <p:cNvSpPr/>
          <p:nvPr/>
        </p:nvSpPr>
        <p:spPr>
          <a:xfrm>
            <a:off x="2523473" y="4037453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5382AD-456E-4A53-BEDC-F8A41CBB5D91}"/>
              </a:ext>
            </a:extLst>
          </p:cNvPr>
          <p:cNvSpPr/>
          <p:nvPr/>
        </p:nvSpPr>
        <p:spPr>
          <a:xfrm>
            <a:off x="3499112" y="4037088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FFFC65-6683-4AF5-98BE-C8EF76389C33}"/>
              </a:ext>
            </a:extLst>
          </p:cNvPr>
          <p:cNvSpPr/>
          <p:nvPr/>
        </p:nvSpPr>
        <p:spPr>
          <a:xfrm>
            <a:off x="4475335" y="4038267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2A2FB-2641-4679-8C9D-835FED5BC6D4}"/>
              </a:ext>
            </a:extLst>
          </p:cNvPr>
          <p:cNvSpPr/>
          <p:nvPr/>
        </p:nvSpPr>
        <p:spPr>
          <a:xfrm>
            <a:off x="5450974" y="4037902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67CD45-7CC6-4D63-8543-33D03EE71E25}"/>
              </a:ext>
            </a:extLst>
          </p:cNvPr>
          <p:cNvSpPr txBox="1"/>
          <p:nvPr/>
        </p:nvSpPr>
        <p:spPr>
          <a:xfrm>
            <a:off x="2523473" y="419176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8A202E-1241-4AAE-B562-26CE4EBCE6CB}"/>
              </a:ext>
            </a:extLst>
          </p:cNvPr>
          <p:cNvSpPr txBox="1"/>
          <p:nvPr/>
        </p:nvSpPr>
        <p:spPr>
          <a:xfrm>
            <a:off x="3485520" y="4201706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9B18CC-DAA4-43C4-8B1E-97AAF5168DAD}"/>
              </a:ext>
            </a:extLst>
          </p:cNvPr>
          <p:cNvSpPr txBox="1"/>
          <p:nvPr/>
        </p:nvSpPr>
        <p:spPr>
          <a:xfrm>
            <a:off x="4488927" y="4201706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58972A-7FAD-4C0F-8B9B-949F39387DC0}"/>
              </a:ext>
            </a:extLst>
          </p:cNvPr>
          <p:cNvSpPr txBox="1"/>
          <p:nvPr/>
        </p:nvSpPr>
        <p:spPr>
          <a:xfrm>
            <a:off x="5450988" y="4191764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E91018-988B-405E-B9F5-5726A8A5E6AC}"/>
              </a:ext>
            </a:extLst>
          </p:cNvPr>
          <p:cNvSpPr/>
          <p:nvPr/>
        </p:nvSpPr>
        <p:spPr>
          <a:xfrm>
            <a:off x="6425623" y="4040997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FBB952-D4AA-43FE-9227-8EB067832596}"/>
              </a:ext>
            </a:extLst>
          </p:cNvPr>
          <p:cNvSpPr/>
          <p:nvPr/>
        </p:nvSpPr>
        <p:spPr>
          <a:xfrm>
            <a:off x="7401262" y="4040632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5C59EC-87C2-43E2-AFE2-E77256F1AAD4}"/>
              </a:ext>
            </a:extLst>
          </p:cNvPr>
          <p:cNvSpPr/>
          <p:nvPr/>
        </p:nvSpPr>
        <p:spPr>
          <a:xfrm>
            <a:off x="8370397" y="4041811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3CCA53-1FAD-460A-AFB5-2A25041B6EDA}"/>
              </a:ext>
            </a:extLst>
          </p:cNvPr>
          <p:cNvSpPr/>
          <p:nvPr/>
        </p:nvSpPr>
        <p:spPr>
          <a:xfrm>
            <a:off x="9346036" y="4041446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05032F-6EB4-4CA0-8A32-3C5592A71229}"/>
              </a:ext>
            </a:extLst>
          </p:cNvPr>
          <p:cNvSpPr txBox="1"/>
          <p:nvPr/>
        </p:nvSpPr>
        <p:spPr>
          <a:xfrm>
            <a:off x="6425623" y="41953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C60A9C-E3BC-4C26-B69F-51BCBDC058E5}"/>
              </a:ext>
            </a:extLst>
          </p:cNvPr>
          <p:cNvSpPr txBox="1"/>
          <p:nvPr/>
        </p:nvSpPr>
        <p:spPr>
          <a:xfrm>
            <a:off x="7387670" y="4205250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EF216-B6A9-4916-A122-ED2314538B9F}"/>
              </a:ext>
            </a:extLst>
          </p:cNvPr>
          <p:cNvSpPr txBox="1"/>
          <p:nvPr/>
        </p:nvSpPr>
        <p:spPr>
          <a:xfrm>
            <a:off x="8383989" y="4205250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C5CFA5-F2C5-457D-8172-0CE64E45A9C7}"/>
              </a:ext>
            </a:extLst>
          </p:cNvPr>
          <p:cNvSpPr txBox="1"/>
          <p:nvPr/>
        </p:nvSpPr>
        <p:spPr>
          <a:xfrm>
            <a:off x="9346050" y="4195308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3D515E-B30D-4CEA-9A03-6EE728B4B49B}"/>
              </a:ext>
            </a:extLst>
          </p:cNvPr>
          <p:cNvSpPr/>
          <p:nvPr/>
        </p:nvSpPr>
        <p:spPr>
          <a:xfrm>
            <a:off x="2548965" y="5420912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D002A9-30F0-4EFC-BCE6-5796B9E7B497}"/>
              </a:ext>
            </a:extLst>
          </p:cNvPr>
          <p:cNvSpPr/>
          <p:nvPr/>
        </p:nvSpPr>
        <p:spPr>
          <a:xfrm>
            <a:off x="3524604" y="5420547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F072B2-ED6B-4BC1-9AAE-7795C156D469}"/>
              </a:ext>
            </a:extLst>
          </p:cNvPr>
          <p:cNvSpPr/>
          <p:nvPr/>
        </p:nvSpPr>
        <p:spPr>
          <a:xfrm>
            <a:off x="4500827" y="5421726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9DEB138-3648-4F4F-813F-6B95B3DD8B5B}"/>
              </a:ext>
            </a:extLst>
          </p:cNvPr>
          <p:cNvSpPr/>
          <p:nvPr/>
        </p:nvSpPr>
        <p:spPr>
          <a:xfrm>
            <a:off x="5476466" y="5421361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7050EF-CE02-48D0-83F1-C345DE7ED2C7}"/>
              </a:ext>
            </a:extLst>
          </p:cNvPr>
          <p:cNvSpPr txBox="1"/>
          <p:nvPr/>
        </p:nvSpPr>
        <p:spPr>
          <a:xfrm>
            <a:off x="2548965" y="5575224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939A0D-1EF4-48FE-9564-1D5501448718}"/>
              </a:ext>
            </a:extLst>
          </p:cNvPr>
          <p:cNvSpPr txBox="1"/>
          <p:nvPr/>
        </p:nvSpPr>
        <p:spPr>
          <a:xfrm>
            <a:off x="3511012" y="558516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B15D068-EACE-400A-9BE8-26B279527DB9}"/>
              </a:ext>
            </a:extLst>
          </p:cNvPr>
          <p:cNvSpPr txBox="1"/>
          <p:nvPr/>
        </p:nvSpPr>
        <p:spPr>
          <a:xfrm>
            <a:off x="4514419" y="558516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72270-C26E-4F6E-BB0B-7EB8F7BA7CF0}"/>
              </a:ext>
            </a:extLst>
          </p:cNvPr>
          <p:cNvSpPr txBox="1"/>
          <p:nvPr/>
        </p:nvSpPr>
        <p:spPr>
          <a:xfrm>
            <a:off x="5476480" y="5575223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3A4EBB-D810-46B8-9CBC-7CB48B5EA72B}"/>
              </a:ext>
            </a:extLst>
          </p:cNvPr>
          <p:cNvSpPr/>
          <p:nvPr/>
        </p:nvSpPr>
        <p:spPr>
          <a:xfrm>
            <a:off x="6451115" y="5424456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CFA983-C795-4804-832A-8FADBB4DA5B4}"/>
              </a:ext>
            </a:extLst>
          </p:cNvPr>
          <p:cNvSpPr/>
          <p:nvPr/>
        </p:nvSpPr>
        <p:spPr>
          <a:xfrm>
            <a:off x="7426754" y="5424091"/>
            <a:ext cx="977451" cy="790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9E03ED-A657-47FE-AEB6-57845E0BB551}"/>
              </a:ext>
            </a:extLst>
          </p:cNvPr>
          <p:cNvSpPr/>
          <p:nvPr/>
        </p:nvSpPr>
        <p:spPr>
          <a:xfrm>
            <a:off x="8395889" y="5425270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7DC9D7-90E7-4606-B74E-2C7638D90113}"/>
              </a:ext>
            </a:extLst>
          </p:cNvPr>
          <p:cNvSpPr/>
          <p:nvPr/>
        </p:nvSpPr>
        <p:spPr>
          <a:xfrm>
            <a:off x="9371528" y="5424905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44EBD9-4FD1-475F-8747-9B9F67068985}"/>
              </a:ext>
            </a:extLst>
          </p:cNvPr>
          <p:cNvSpPr txBox="1"/>
          <p:nvPr/>
        </p:nvSpPr>
        <p:spPr>
          <a:xfrm>
            <a:off x="6451115" y="5578768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567471-5A9B-4B87-A34D-CA3316F260A0}"/>
              </a:ext>
            </a:extLst>
          </p:cNvPr>
          <p:cNvSpPr txBox="1"/>
          <p:nvPr/>
        </p:nvSpPr>
        <p:spPr>
          <a:xfrm>
            <a:off x="7413162" y="55887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6E96C5-EC96-4B16-82EB-D33A2328C63D}"/>
              </a:ext>
            </a:extLst>
          </p:cNvPr>
          <p:cNvSpPr txBox="1"/>
          <p:nvPr/>
        </p:nvSpPr>
        <p:spPr>
          <a:xfrm>
            <a:off x="8409481" y="55887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EB013B-D08D-4729-AEFA-E7E112C0F115}"/>
              </a:ext>
            </a:extLst>
          </p:cNvPr>
          <p:cNvSpPr txBox="1"/>
          <p:nvPr/>
        </p:nvSpPr>
        <p:spPr>
          <a:xfrm>
            <a:off x="9371542" y="5578767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3AA04B-1E0F-4B0A-A2AF-48164482465C}"/>
              </a:ext>
            </a:extLst>
          </p:cNvPr>
          <p:cNvSpPr txBox="1"/>
          <p:nvPr/>
        </p:nvSpPr>
        <p:spPr>
          <a:xfrm>
            <a:off x="493567" y="4255932"/>
            <a:ext cx="174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50% - Flip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A67B91C-C3FB-4A86-B4FD-045392DB21ED}"/>
              </a:ext>
            </a:extLst>
          </p:cNvPr>
          <p:cNvSpPr/>
          <p:nvPr/>
        </p:nvSpPr>
        <p:spPr>
          <a:xfrm>
            <a:off x="411670" y="5542164"/>
            <a:ext cx="191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50% - Move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BC15D0-0BB1-479B-A331-92EAC78E33AA}"/>
              </a:ext>
            </a:extLst>
          </p:cNvPr>
          <p:cNvSpPr txBox="1"/>
          <p:nvPr/>
        </p:nvSpPr>
        <p:spPr>
          <a:xfrm>
            <a:off x="3037683" y="1540499"/>
            <a:ext cx="417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Randomly select a segment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61131-CDCA-4156-8388-560F64D3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F00B-0AE9-4F4C-8AD7-AB533D1E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86" y="1707439"/>
            <a:ext cx="315628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Simulated Annealing Code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F9DB9-B2D0-4709-905F-72CD6A2729D5}"/>
              </a:ext>
            </a:extLst>
          </p:cNvPr>
          <p:cNvGrpSpPr/>
          <p:nvPr/>
        </p:nvGrpSpPr>
        <p:grpSpPr>
          <a:xfrm>
            <a:off x="3438940" y="0"/>
            <a:ext cx="8495166" cy="6947452"/>
            <a:chOff x="4098256" y="791233"/>
            <a:chExt cx="7468101" cy="6024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503DD0-6A2B-4241-88B6-B3105C184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8256" y="791233"/>
              <a:ext cx="7468101" cy="570164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522280-BFD3-4B16-B6E7-B2F21AA88DC9}"/>
                </a:ext>
              </a:extLst>
            </p:cNvPr>
            <p:cNvCxnSpPr/>
            <p:nvPr/>
          </p:nvCxnSpPr>
          <p:spPr>
            <a:xfrm flipH="1">
              <a:off x="5566611" y="1299410"/>
              <a:ext cx="1556084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B8791-4651-4B01-B188-87E831402211}"/>
                </a:ext>
              </a:extLst>
            </p:cNvPr>
            <p:cNvSpPr txBox="1"/>
            <p:nvPr/>
          </p:nvSpPr>
          <p:spPr>
            <a:xfrm>
              <a:off x="7227735" y="1068577"/>
              <a:ext cx="256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Initial temperature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9B477D-75A0-4191-9F2D-6BDA4D4386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2695" y="6347637"/>
              <a:ext cx="681603" cy="26581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5A199F-8C9B-4BB0-A651-AA6D7E069333}"/>
                </a:ext>
              </a:extLst>
            </p:cNvPr>
            <p:cNvSpPr txBox="1"/>
            <p:nvPr/>
          </p:nvSpPr>
          <p:spPr>
            <a:xfrm>
              <a:off x="7832306" y="6354228"/>
              <a:ext cx="256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Cooling Rate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EA272-5E22-464D-B4B1-B0B2BC4F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84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3F78-CCFE-4BA2-A4A1-8F0070D5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80 US cities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391DA-EE79-4B83-9A7B-D0A862A8B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7" y="1825625"/>
            <a:ext cx="7137385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F7EF7-F416-4E61-9922-7326D8C6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0287-5731-4867-9B76-1B464947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0AF201-4E51-45D0-B6D7-C00467C5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" y="1900053"/>
            <a:ext cx="4400191" cy="4351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AFF3344-6960-4DD0-A0DF-2CBC03FEF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38" y="1942585"/>
            <a:ext cx="652323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DAED6-B5DC-4995-B68D-00382CB7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6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5713-665B-47BF-A788-A4BD3E42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C9E6-6011-41BC-9772-48194B11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Inspired by Natural Selection</a:t>
            </a:r>
          </a:p>
          <a:p>
            <a:r>
              <a:rPr lang="en-US" dirty="0"/>
              <a:t>Uses mutation function from simulated annealing</a:t>
            </a:r>
          </a:p>
          <a:p>
            <a:r>
              <a:rPr lang="en-US" dirty="0"/>
              <a:t>Also has crossover (i.e. “breeding”) and selection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/>
              <a:t>New Terminology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Population – a set of different routes for the same set of cities</a:t>
            </a:r>
          </a:p>
          <a:p>
            <a:r>
              <a:rPr lang="en-US" dirty="0"/>
              <a:t>Breeding – a process through which two routes create a new route that has similarities to each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E574-9242-4EF3-99E2-0A2911F3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4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4710-C948-4C13-813E-82B5A5CB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7435D-91D0-46C4-A6DA-D2701F0F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population – take a set of cities, and make a bunch of different random routes through these cities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mating pool – select the subset of the population that will be allowed to “breed” and make the next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Breeding – Take each pair of 2 routes, and make a new route that has similarities to 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Mutate – randomly alter some of the routes (using same method as mutation in simulated annealing)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for many generations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F5031-2887-45D3-88B8-BEFDE829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BFE8-D67B-4AA1-B60F-CA0AF504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Mating Pool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B2911-5A2E-4947-A581-B91EF9873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Need to select which routes get to reproduce to make new routes</a:t>
                </a:r>
              </a:p>
              <a:p>
                <a:r>
                  <a:rPr lang="en-US" dirty="0"/>
                  <a:t>Elitism – top 20% automatically join the mating pool</a:t>
                </a:r>
              </a:p>
              <a:p>
                <a:r>
                  <a:rPr lang="en-US" dirty="0"/>
                  <a:t>Rest are selected with probability: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fitness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fitness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B2911-5A2E-4947-A581-B91EF9873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06A9A-8A21-4654-BBDD-D2CE64D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4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D912-A563-48A9-8AC1-0F58D5A6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F149D4-2A20-4F14-877B-031B8987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the basic vocabulary and code</a:t>
            </a:r>
          </a:p>
          <a:p>
            <a:r>
              <a:rPr lang="en-US" dirty="0"/>
              <a:t>Examine the simple (but slow) solution</a:t>
            </a:r>
          </a:p>
          <a:p>
            <a:r>
              <a:rPr lang="en-US" dirty="0"/>
              <a:t>Look at two (faster) methods for approximating the solution</a:t>
            </a:r>
          </a:p>
          <a:p>
            <a:pPr lvl="1"/>
            <a:r>
              <a:rPr lang="en-US" dirty="0"/>
              <a:t>Simulated Annealing</a:t>
            </a:r>
          </a:p>
          <a:p>
            <a:pPr lvl="1"/>
            <a:r>
              <a:rPr lang="en-US" dirty="0"/>
              <a:t>Genetic Algorithms</a:t>
            </a:r>
          </a:p>
          <a:p>
            <a:r>
              <a:rPr lang="en-US" dirty="0"/>
              <a:t>Brief look at other possible methods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Scientific applications of the TSP</a:t>
            </a:r>
          </a:p>
          <a:p>
            <a:pPr lvl="1"/>
            <a:r>
              <a:rPr lang="en-US" dirty="0"/>
              <a:t>Scientific applications of these optimization methods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5E4A7-86AC-4B2B-AABD-89F36510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163E-BB25-4ADD-8A54-A2FFED1C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BD50-B321-4CF6-AD89-2A11E155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DCB15-0B44-46B5-98AB-1D5C01E2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4" y="1825625"/>
            <a:ext cx="9267825" cy="46922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92AC1-8EB5-4172-AE64-897396B9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2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B658-1D64-4EEA-8FF1-99858F0F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60A08-B4AE-4B98-90CB-18DB0D6502DE}"/>
              </a:ext>
            </a:extLst>
          </p:cNvPr>
          <p:cNvSpPr/>
          <p:nvPr/>
        </p:nvSpPr>
        <p:spPr>
          <a:xfrm>
            <a:off x="838200" y="2544453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8C8A0-7BFE-44E8-BEC2-21483469A730}"/>
              </a:ext>
            </a:extLst>
          </p:cNvPr>
          <p:cNvSpPr/>
          <p:nvPr/>
        </p:nvSpPr>
        <p:spPr>
          <a:xfrm>
            <a:off x="1813839" y="2544088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5C612-A8EE-4E23-8BB8-74B44EC2B8CF}"/>
              </a:ext>
            </a:extLst>
          </p:cNvPr>
          <p:cNvSpPr/>
          <p:nvPr/>
        </p:nvSpPr>
        <p:spPr>
          <a:xfrm>
            <a:off x="2790062" y="2545267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47CEF-0194-49ED-B284-E3630E3447C8}"/>
              </a:ext>
            </a:extLst>
          </p:cNvPr>
          <p:cNvSpPr/>
          <p:nvPr/>
        </p:nvSpPr>
        <p:spPr>
          <a:xfrm>
            <a:off x="3765701" y="2544902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28E98-3F12-4FF2-8382-EC7CC7A36101}"/>
              </a:ext>
            </a:extLst>
          </p:cNvPr>
          <p:cNvSpPr txBox="1"/>
          <p:nvPr/>
        </p:nvSpPr>
        <p:spPr>
          <a:xfrm>
            <a:off x="838200" y="2698765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DA38D-3C5C-46B8-B86A-E915FAAEBBB3}"/>
              </a:ext>
            </a:extLst>
          </p:cNvPr>
          <p:cNvSpPr txBox="1"/>
          <p:nvPr/>
        </p:nvSpPr>
        <p:spPr>
          <a:xfrm>
            <a:off x="1800247" y="2708706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2C013-5DE0-449B-B066-E88E46140E52}"/>
              </a:ext>
            </a:extLst>
          </p:cNvPr>
          <p:cNvSpPr txBox="1"/>
          <p:nvPr/>
        </p:nvSpPr>
        <p:spPr>
          <a:xfrm>
            <a:off x="2803654" y="2708706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606C6-5D30-41BC-AACB-F2E813D456C0}"/>
              </a:ext>
            </a:extLst>
          </p:cNvPr>
          <p:cNvSpPr txBox="1"/>
          <p:nvPr/>
        </p:nvSpPr>
        <p:spPr>
          <a:xfrm>
            <a:off x="3765715" y="2698764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2CB6AB-6D3C-435C-B247-3BEC2838053D}"/>
              </a:ext>
            </a:extLst>
          </p:cNvPr>
          <p:cNvSpPr/>
          <p:nvPr/>
        </p:nvSpPr>
        <p:spPr>
          <a:xfrm>
            <a:off x="4740350" y="2547997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7F2D4-CE00-40A8-BC3F-59970887F3F4}"/>
              </a:ext>
            </a:extLst>
          </p:cNvPr>
          <p:cNvSpPr txBox="1"/>
          <p:nvPr/>
        </p:nvSpPr>
        <p:spPr>
          <a:xfrm>
            <a:off x="4740350" y="27023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9BF394-2F78-437B-A7CF-B68F537325F4}"/>
              </a:ext>
            </a:extLst>
          </p:cNvPr>
          <p:cNvSpPr/>
          <p:nvPr/>
        </p:nvSpPr>
        <p:spPr>
          <a:xfrm>
            <a:off x="6572679" y="2538056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88F021-3B2B-4A66-9484-685CDD1F0B9D}"/>
              </a:ext>
            </a:extLst>
          </p:cNvPr>
          <p:cNvSpPr/>
          <p:nvPr/>
        </p:nvSpPr>
        <p:spPr>
          <a:xfrm>
            <a:off x="7548318" y="2537691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5ABE57-BA41-4A11-BC64-F42D899EF5CE}"/>
              </a:ext>
            </a:extLst>
          </p:cNvPr>
          <p:cNvSpPr/>
          <p:nvPr/>
        </p:nvSpPr>
        <p:spPr>
          <a:xfrm>
            <a:off x="8524541" y="2538870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C1353A-9C78-446B-BEE4-24E58EA1976A}"/>
              </a:ext>
            </a:extLst>
          </p:cNvPr>
          <p:cNvSpPr/>
          <p:nvPr/>
        </p:nvSpPr>
        <p:spPr>
          <a:xfrm>
            <a:off x="9500180" y="2538505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4BC18-F063-4FF2-AFAB-DA80C4675E23}"/>
              </a:ext>
            </a:extLst>
          </p:cNvPr>
          <p:cNvSpPr txBox="1"/>
          <p:nvPr/>
        </p:nvSpPr>
        <p:spPr>
          <a:xfrm>
            <a:off x="6572679" y="2692368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E2462C-3723-40EE-A644-6E26D106E01A}"/>
              </a:ext>
            </a:extLst>
          </p:cNvPr>
          <p:cNvSpPr txBox="1"/>
          <p:nvPr/>
        </p:nvSpPr>
        <p:spPr>
          <a:xfrm>
            <a:off x="7534726" y="27023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AA8D74-AA45-4757-8A08-614FD0B1E08C}"/>
              </a:ext>
            </a:extLst>
          </p:cNvPr>
          <p:cNvSpPr txBox="1"/>
          <p:nvPr/>
        </p:nvSpPr>
        <p:spPr>
          <a:xfrm>
            <a:off x="8538133" y="270230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7087-8BAB-47D0-8A59-17F57B61A6D2}"/>
              </a:ext>
            </a:extLst>
          </p:cNvPr>
          <p:cNvSpPr txBox="1"/>
          <p:nvPr/>
        </p:nvSpPr>
        <p:spPr>
          <a:xfrm>
            <a:off x="9500194" y="2692367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AD761D-E312-4764-AFDF-F610569E215C}"/>
              </a:ext>
            </a:extLst>
          </p:cNvPr>
          <p:cNvSpPr/>
          <p:nvPr/>
        </p:nvSpPr>
        <p:spPr>
          <a:xfrm>
            <a:off x="10474829" y="2541600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61B13-E894-4CDC-85FD-28A9FE5C6D6B}"/>
              </a:ext>
            </a:extLst>
          </p:cNvPr>
          <p:cNvSpPr txBox="1"/>
          <p:nvPr/>
        </p:nvSpPr>
        <p:spPr>
          <a:xfrm>
            <a:off x="10474829" y="2695912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A3FF9-3BEC-47F4-8BB9-2279B2C50E19}"/>
              </a:ext>
            </a:extLst>
          </p:cNvPr>
          <p:cNvSpPr txBox="1"/>
          <p:nvPr/>
        </p:nvSpPr>
        <p:spPr>
          <a:xfrm>
            <a:off x="1800247" y="2050258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Parent 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8917FC-9D15-41E3-AABA-7CBC3478C1AD}"/>
              </a:ext>
            </a:extLst>
          </p:cNvPr>
          <p:cNvSpPr txBox="1"/>
          <p:nvPr/>
        </p:nvSpPr>
        <p:spPr>
          <a:xfrm>
            <a:off x="7575738" y="2050258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Parent 2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1B0A2F-C7B7-470D-B7D2-A9C7021AC7D9}"/>
              </a:ext>
            </a:extLst>
          </p:cNvPr>
          <p:cNvSpPr/>
          <p:nvPr/>
        </p:nvSpPr>
        <p:spPr>
          <a:xfrm>
            <a:off x="3629774" y="4823827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03BB2-C7EE-4443-A026-B9B926D53893}"/>
              </a:ext>
            </a:extLst>
          </p:cNvPr>
          <p:cNvSpPr/>
          <p:nvPr/>
        </p:nvSpPr>
        <p:spPr>
          <a:xfrm>
            <a:off x="4605413" y="4823462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F15928-45D9-4A88-B272-E775530BDF39}"/>
              </a:ext>
            </a:extLst>
          </p:cNvPr>
          <p:cNvSpPr/>
          <p:nvPr/>
        </p:nvSpPr>
        <p:spPr>
          <a:xfrm>
            <a:off x="5581636" y="4824641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3A7D0D-C7CA-4BD3-8A6B-9FC86C632299}"/>
              </a:ext>
            </a:extLst>
          </p:cNvPr>
          <p:cNvSpPr/>
          <p:nvPr/>
        </p:nvSpPr>
        <p:spPr>
          <a:xfrm>
            <a:off x="6557275" y="4824276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73F55-DEF5-44F6-8059-E674DA058E66}"/>
              </a:ext>
            </a:extLst>
          </p:cNvPr>
          <p:cNvSpPr txBox="1"/>
          <p:nvPr/>
        </p:nvSpPr>
        <p:spPr>
          <a:xfrm>
            <a:off x="3629774" y="4978139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4C863-1EFF-4AD7-9D44-AC4E99F3C32F}"/>
              </a:ext>
            </a:extLst>
          </p:cNvPr>
          <p:cNvSpPr txBox="1"/>
          <p:nvPr/>
        </p:nvSpPr>
        <p:spPr>
          <a:xfrm>
            <a:off x="4591821" y="4988080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CB700E-F13B-41F7-8AE1-1D2743AA8C94}"/>
              </a:ext>
            </a:extLst>
          </p:cNvPr>
          <p:cNvSpPr txBox="1"/>
          <p:nvPr/>
        </p:nvSpPr>
        <p:spPr>
          <a:xfrm>
            <a:off x="5595228" y="4988080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5EDCE-DBDB-4AEC-841E-190CB93789AB}"/>
              </a:ext>
            </a:extLst>
          </p:cNvPr>
          <p:cNvSpPr txBox="1"/>
          <p:nvPr/>
        </p:nvSpPr>
        <p:spPr>
          <a:xfrm>
            <a:off x="6557289" y="4978138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3488DA-4FC1-42FE-83F3-B668D68F13B8}"/>
              </a:ext>
            </a:extLst>
          </p:cNvPr>
          <p:cNvSpPr/>
          <p:nvPr/>
        </p:nvSpPr>
        <p:spPr>
          <a:xfrm>
            <a:off x="7531924" y="4827371"/>
            <a:ext cx="977451" cy="79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3A4BA-25EE-4EB1-9FA3-728CC6F78F3C}"/>
              </a:ext>
            </a:extLst>
          </p:cNvPr>
          <p:cNvSpPr txBox="1"/>
          <p:nvPr/>
        </p:nvSpPr>
        <p:spPr>
          <a:xfrm>
            <a:off x="7531924" y="4981683"/>
            <a:ext cx="97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287AECF-5543-48C0-B6B5-F768BE6F099E}"/>
              </a:ext>
            </a:extLst>
          </p:cNvPr>
          <p:cNvSpPr/>
          <p:nvPr/>
        </p:nvSpPr>
        <p:spPr>
          <a:xfrm rot="16200000">
            <a:off x="2667779" y="2667891"/>
            <a:ext cx="259372" cy="1967252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CB5A949C-F13D-42F2-B17F-47946FABE931}"/>
              </a:ext>
            </a:extLst>
          </p:cNvPr>
          <p:cNvSpPr/>
          <p:nvPr/>
        </p:nvSpPr>
        <p:spPr>
          <a:xfrm rot="5400000">
            <a:off x="5465542" y="3626900"/>
            <a:ext cx="259372" cy="1967252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40A2A8-2F1B-4302-9039-F01B60B34A63}"/>
              </a:ext>
            </a:extLst>
          </p:cNvPr>
          <p:cNvCxnSpPr>
            <a:cxnSpLocks/>
          </p:cNvCxnSpPr>
          <p:nvPr/>
        </p:nvCxnSpPr>
        <p:spPr>
          <a:xfrm>
            <a:off x="2790062" y="3895725"/>
            <a:ext cx="2816988" cy="465138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9BE26ED-CA40-4D5A-A872-1D2A62BB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4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AEB3-1EDA-40C8-9663-752924AC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A9B98-62EC-4694-B470-4804451D7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C5A7D-7D6E-4243-824E-EE551E82A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"/>
          <a:stretch/>
        </p:blipFill>
        <p:spPr>
          <a:xfrm>
            <a:off x="1409700" y="206734"/>
            <a:ext cx="9372600" cy="65131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2EB1A-6A61-4A2E-9A93-3429BD07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44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AEA4-8196-4A26-845D-2EBCE5F1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CD6F-0EC9-494C-9F69-AF4AD9C2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0E971-A601-48F1-8DED-7DA31068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99" y="1542646"/>
            <a:ext cx="7002788" cy="467122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8EA770-18FF-4E36-A950-F46C74D3C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1" y="1702589"/>
            <a:ext cx="4391398" cy="4351338"/>
          </a:xfrm>
        </p:spPr>
      </p:pic>
    </p:spTree>
    <p:extLst>
      <p:ext uri="{BB962C8B-B14F-4D97-AF65-F5344CB8AC3E}">
        <p14:creationId xmlns:p14="http://schemas.microsoft.com/office/powerpoint/2010/main" val="405904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0AF8-2A1B-4C9D-8406-691811BB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183"/>
            <a:ext cx="10515600" cy="506378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Other possible methods</a:t>
            </a:r>
          </a:p>
          <a:p>
            <a:r>
              <a:rPr lang="en-US" dirty="0"/>
              <a:t>Nearest neighbor, greedy algorithms,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Ant colony optimization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dirty="0"/>
              <a:t>Applications</a:t>
            </a:r>
          </a:p>
          <a:p>
            <a:r>
              <a:rPr lang="en-US" dirty="0"/>
              <a:t>TSP – scheduling telescope observations, cabling, genetic engineering,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Discreet optimization – scheduling jobs on a computer, evolved antennae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A732-EBB0-4E23-9D32-540D68F9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s://upload.wikimedia.org/wikipedia/commons/f/ff/St_5-xband-antenna.jpg">
            <a:extLst>
              <a:ext uri="{FF2B5EF4-FFF2-40B4-BE49-F238E27FC236}">
                <a16:creationId xmlns:a16="http://schemas.microsoft.com/office/drawing/2014/main" id="{2C1AD66F-EFA7-4098-A08F-3F2BBABB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591" y="381312"/>
            <a:ext cx="2523103" cy="32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6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A571-C854-4D7F-86E8-1CAC383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8246-200A-43A6-B624-BD385EAF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traveling salesman problem (and other problems in discrete optimization) is too computationally expensive to solve exactly</a:t>
            </a:r>
          </a:p>
          <a:p>
            <a:r>
              <a:rPr lang="en-US" dirty="0"/>
              <a:t>There are often clever heuristics you can use to improve performance if you really understand the problem</a:t>
            </a:r>
          </a:p>
          <a:p>
            <a:r>
              <a:rPr lang="en-US" dirty="0"/>
              <a:t>There are also probabilistic methods that aim to quickly </a:t>
            </a:r>
            <a:r>
              <a:rPr lang="en-US" i="1" dirty="0"/>
              <a:t>approximate </a:t>
            </a:r>
            <a:r>
              <a:rPr lang="en-US" dirty="0"/>
              <a:t>the optimal solution</a:t>
            </a:r>
          </a:p>
          <a:p>
            <a:pPr lvl="1"/>
            <a:r>
              <a:rPr lang="en-US" dirty="0"/>
              <a:t>These are typically good at avoiding local minima</a:t>
            </a:r>
          </a:p>
          <a:p>
            <a:r>
              <a:rPr lang="en-US" dirty="0"/>
              <a:t>These methods have many applications in discrete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F990D-9C57-4B32-B41C-F8872557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6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C179-079C-46EC-93DD-70C7BF6C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in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7B0A-CC97-4A59-B276-988992EF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TSPpres.pdf – this presentation in pdf format</a:t>
            </a:r>
          </a:p>
          <a:p>
            <a:r>
              <a:rPr lang="en-US" dirty="0" err="1"/>
              <a:t>traveling_salesman.ipynb</a:t>
            </a:r>
            <a:r>
              <a:rPr lang="en-US" dirty="0"/>
              <a:t> – python notebook with all of the code</a:t>
            </a:r>
          </a:p>
          <a:p>
            <a:r>
              <a:rPr lang="en-US" dirty="0"/>
              <a:t>US_cities.txt – coordinates of 80 US cities used in tests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9A34-39A7-484D-9D38-B14F170A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6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6BC6-C0C6-4C06-A451-BD083500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2EEC5-BC35-432E-9509-5CB14523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https://en.wikipedia.org/wiki/Travelling_salesman_problem</a:t>
            </a:r>
            <a:endParaRPr lang="en-US" dirty="0"/>
          </a:p>
          <a:p>
            <a:r>
              <a:rPr lang="en-US" dirty="0">
                <a:hlinkClick r:id="rId3"/>
              </a:rPr>
              <a:t>https://nbviewer.jupyter.org/url/norvig.com/ipython/TSP.ipynb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https://en.wikipedia.org/wiki/Simulated_annealing</a:t>
            </a:r>
            <a:endParaRPr lang="en-US" dirty="0"/>
          </a:p>
          <a:p>
            <a:r>
              <a:rPr lang="en-US" dirty="0">
                <a:hlinkClick r:id="rId5"/>
              </a:rPr>
              <a:t>https://www.fourmilab.ch/documents/travelling/anneal/</a:t>
            </a:r>
            <a:endParaRPr lang="en-US" dirty="0"/>
          </a:p>
          <a:p>
            <a:r>
              <a:rPr lang="en-US" dirty="0">
                <a:hlinkClick r:id="rId6"/>
              </a:rPr>
              <a:t>http://www.theprojectspot.com/tutorial-post/simulated-annealing-algorithm-for-beginners/6</a:t>
            </a:r>
            <a:endParaRPr lang="en-US" dirty="0"/>
          </a:p>
          <a:p>
            <a:r>
              <a:rPr lang="en-US" dirty="0">
                <a:hlinkClick r:id="rId7"/>
              </a:rPr>
              <a:t>https://towardsdatascience.com/evolution-of-a-salesman-a-complete-genetic-algorithm-tutorial-for-python-6fe5d2b3ca35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D8BE-0D61-4080-B6C1-B9523F9C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3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B110-1BB1-4EE8-B9F3-19FF99D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E832-42AF-4C41-9846-24B32447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https://xkcd.com/399/</a:t>
            </a:r>
            <a:endParaRPr lang="en-US" dirty="0"/>
          </a:p>
          <a:p>
            <a:r>
              <a:rPr lang="en-US" dirty="0">
                <a:hlinkClick r:id="rId3"/>
              </a:rPr>
              <a:t>http://www.math.uwaterloo.ca/tsp/usa50/index.html</a:t>
            </a:r>
            <a:endParaRPr lang="en-US" dirty="0"/>
          </a:p>
          <a:p>
            <a:r>
              <a:rPr lang="en-US" dirty="0">
                <a:hlinkClick r:id="rId4"/>
              </a:rPr>
              <a:t>https://www.machinemfg.com/annealing/</a:t>
            </a:r>
            <a:endParaRPr lang="en-US" dirty="0"/>
          </a:p>
          <a:p>
            <a:r>
              <a:rPr lang="en-US" dirty="0">
                <a:hlinkClick r:id="rId5"/>
              </a:rPr>
              <a:t>https://esa.github.io/pagmo2/docs/cpp/algorithms/sga.html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https://www.researchgate.net/figure/Simulated-Annealing-optimization-of-a-one-dimensional-objective-function_fig1_308786233</a:t>
            </a:r>
            <a:endParaRPr lang="en-US" dirty="0"/>
          </a:p>
          <a:p>
            <a:r>
              <a:rPr lang="en-US" dirty="0">
                <a:hlinkClick r:id="rId7"/>
              </a:rPr>
              <a:t>https://commons.wikimedia.org/wiki/File:St_5-xband-antenna.jpg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3112-8E1B-4797-8444-3F2656FB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5CBD-A3B1-43F9-9746-BB2DCF26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2" y="365125"/>
            <a:ext cx="10515600" cy="1325563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6129-D9BB-45FA-BC5B-C2370D4E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2" y="1825625"/>
            <a:ext cx="5035826" cy="4351338"/>
          </a:xfrm>
        </p:spPr>
        <p:txBody>
          <a:bodyPr/>
          <a:lstStyle/>
          <a:p>
            <a:r>
              <a:rPr lang="en-US" u="sng" dirty="0"/>
              <a:t>Cities</a:t>
            </a:r>
            <a:r>
              <a:rPr lang="en-US" dirty="0"/>
              <a:t> – locations our traveling salesman needs to visit. Characterized by a location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28E37-5DC5-4FA5-93D8-203D08F1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48" y="910120"/>
            <a:ext cx="5998476" cy="5673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CA7B-ADDD-4334-AB34-A86B439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8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D2A2F4-AB17-4E73-9BC6-FB13267CD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19" y="614727"/>
            <a:ext cx="5927610" cy="5966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75CBD-A3B1-43F9-9746-BB2DCF26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2" y="365125"/>
            <a:ext cx="10515600" cy="1325563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6129-D9BB-45FA-BC5B-C2370D4E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42" y="1825625"/>
            <a:ext cx="5035826" cy="4351338"/>
          </a:xfrm>
        </p:spPr>
        <p:txBody>
          <a:bodyPr/>
          <a:lstStyle/>
          <a:p>
            <a:r>
              <a:rPr lang="en-US" u="sng" dirty="0"/>
              <a:t>Cities</a:t>
            </a:r>
            <a:r>
              <a:rPr lang="en-US" dirty="0"/>
              <a:t> – locations our traveling salesman needs to visit. Characterized by a location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Route</a:t>
            </a:r>
            <a:r>
              <a:rPr lang="en-US" dirty="0"/>
              <a:t> – any round-trip path through a set of cities. Characterized by a ordered list:</a:t>
            </a:r>
          </a:p>
          <a:p>
            <a:pPr marL="0" indent="0">
              <a:buNone/>
            </a:pPr>
            <a:r>
              <a:rPr lang="en-US" dirty="0"/>
              <a:t>         [city1, city7, city2, city3, 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FD05-FF20-4C1E-9F7E-CABB943E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4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B53F-331D-403A-91F8-3E60C830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222"/>
            <a:ext cx="10515600" cy="1325563"/>
          </a:xfrm>
        </p:spPr>
        <p:txBody>
          <a:bodyPr/>
          <a:lstStyle/>
          <a:p>
            <a:r>
              <a:rPr lang="en-US" dirty="0"/>
              <a:t>Translating the vocab into code: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8ACD8-B44A-413A-B665-5AAF0ED03AEC}"/>
              </a:ext>
            </a:extLst>
          </p:cNvPr>
          <p:cNvSpPr txBox="1"/>
          <p:nvPr/>
        </p:nvSpPr>
        <p:spPr>
          <a:xfrm>
            <a:off x="2117035" y="1690688"/>
            <a:ext cx="6669156" cy="156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A5BB3-B562-4982-BB46-A2E0C03F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9" y="816044"/>
            <a:ext cx="9985140" cy="58928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4CFC4-A716-4592-8BBB-98D5A8F3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BDC9-C46F-4D55-9FC2-3926486D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City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BC5F0-391B-4B32-B15C-F92AD0264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94"/>
          <a:stretch/>
        </p:blipFill>
        <p:spPr>
          <a:xfrm>
            <a:off x="1928765" y="1591297"/>
            <a:ext cx="8334470" cy="47624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97DF5-D9CE-43CD-BF98-02D653582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BA5E2-C4A2-4E3D-95C3-BD083E672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71"/>
          <a:stretch/>
        </p:blipFill>
        <p:spPr>
          <a:xfrm>
            <a:off x="3458817" y="945573"/>
            <a:ext cx="8618884" cy="5912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EB53F-331D-403A-91F8-3E60C830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1464"/>
            <a:ext cx="10515600" cy="1325563"/>
          </a:xfrm>
        </p:spPr>
        <p:txBody>
          <a:bodyPr/>
          <a:lstStyle/>
          <a:p>
            <a:r>
              <a:rPr lang="en-US" dirty="0"/>
              <a:t>Translating the vocab into code: cities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9C3C3C1-4282-4190-8583-BE80C5D7D3FD}"/>
              </a:ext>
            </a:extLst>
          </p:cNvPr>
          <p:cNvSpPr/>
          <p:nvPr/>
        </p:nvSpPr>
        <p:spPr>
          <a:xfrm>
            <a:off x="3269973" y="3006035"/>
            <a:ext cx="377687" cy="2271816"/>
          </a:xfrm>
          <a:prstGeom prst="leftBrace">
            <a:avLst>
              <a:gd name="adj1" fmla="val 17911"/>
              <a:gd name="adj2" fmla="val 49583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107C7-9D27-4534-8E5B-F3A13476BA06}"/>
              </a:ext>
            </a:extLst>
          </p:cNvPr>
          <p:cNvSpPr txBox="1"/>
          <p:nvPr/>
        </p:nvSpPr>
        <p:spPr>
          <a:xfrm>
            <a:off x="303653" y="3175087"/>
            <a:ext cx="2798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the x and y positions are treated as the real and imaginary parts of a complex number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C359B-D988-4801-9416-FE873BFF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1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D8ACD8-B44A-413A-B665-5AAF0ED03AEC}"/>
              </a:ext>
            </a:extLst>
          </p:cNvPr>
          <p:cNvSpPr txBox="1"/>
          <p:nvPr/>
        </p:nvSpPr>
        <p:spPr>
          <a:xfrm>
            <a:off x="2117035" y="1690688"/>
            <a:ext cx="6669156" cy="156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C719C-11DA-4AB7-B1CC-81DF8239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10" y="837946"/>
            <a:ext cx="9551111" cy="5903408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40498660-B2F0-4E31-9A1F-D414A98A73E6}"/>
              </a:ext>
            </a:extLst>
          </p:cNvPr>
          <p:cNvSpPr/>
          <p:nvPr/>
        </p:nvSpPr>
        <p:spPr>
          <a:xfrm rot="10800000">
            <a:off x="5864087" y="1620077"/>
            <a:ext cx="377687" cy="4542183"/>
          </a:xfrm>
          <a:prstGeom prst="leftBrace">
            <a:avLst>
              <a:gd name="adj1" fmla="val 17911"/>
              <a:gd name="adj2" fmla="val 4870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2D50C-714D-4983-B614-1D8E49884B08}"/>
              </a:ext>
            </a:extLst>
          </p:cNvPr>
          <p:cNvSpPr txBox="1"/>
          <p:nvPr/>
        </p:nvSpPr>
        <p:spPr>
          <a:xfrm>
            <a:off x="6713400" y="3306231"/>
            <a:ext cx="279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Required code to make sure it behaves like a list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389EE1-553F-42D4-9277-6270804EB7B6}"/>
              </a:ext>
            </a:extLst>
          </p:cNvPr>
          <p:cNvSpPr txBox="1">
            <a:spLocks/>
          </p:cNvSpPr>
          <p:nvPr/>
        </p:nvSpPr>
        <p:spPr>
          <a:xfrm>
            <a:off x="838200" y="-191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Translating the vocab into code: routes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B568C-4AB5-4384-A88D-82216792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6672-726E-4C89-949D-5DCB0141EC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1100</Words>
  <Application>Microsoft Office PowerPoint</Application>
  <PresentationFormat>Widescreen</PresentationFormat>
  <Paragraphs>207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Traveling Salesman Problem</vt:lpstr>
      <vt:lpstr>The Traveling Salesman Problem (TSP)</vt:lpstr>
      <vt:lpstr>Outline</vt:lpstr>
      <vt:lpstr>Vocabulary</vt:lpstr>
      <vt:lpstr>Vocabulary</vt:lpstr>
      <vt:lpstr>Translating the vocab into code: cities</vt:lpstr>
      <vt:lpstr>Using the City class</vt:lpstr>
      <vt:lpstr>Translating the vocab into code: cities</vt:lpstr>
      <vt:lpstr>PowerPoint Presentation</vt:lpstr>
      <vt:lpstr>PowerPoint Presentation</vt:lpstr>
      <vt:lpstr>Using the Route class</vt:lpstr>
      <vt:lpstr>Using the Route class</vt:lpstr>
      <vt:lpstr>Solving the TSP</vt:lpstr>
      <vt:lpstr>Solving the TSP</vt:lpstr>
      <vt:lpstr>Solving the TSP</vt:lpstr>
      <vt:lpstr>Solving the TSP</vt:lpstr>
      <vt:lpstr>Exact solution is computationally expensive</vt:lpstr>
      <vt:lpstr>Exact solution is computationally expensive</vt:lpstr>
      <vt:lpstr>Exact solution is computationally expensive</vt:lpstr>
      <vt:lpstr>Better methods</vt:lpstr>
      <vt:lpstr>Simulated Annealing</vt:lpstr>
      <vt:lpstr>Simulated Annealing</vt:lpstr>
      <vt:lpstr>“Mutating” a route</vt:lpstr>
      <vt:lpstr>Simulated Annealing Code</vt:lpstr>
      <vt:lpstr>Test on 80 US cities </vt:lpstr>
      <vt:lpstr>Simulated Annealing results</vt:lpstr>
      <vt:lpstr>Genetic Algorithm</vt:lpstr>
      <vt:lpstr>The process</vt:lpstr>
      <vt:lpstr>Select Mating Pool</vt:lpstr>
      <vt:lpstr>PowerPoint Presentation</vt:lpstr>
      <vt:lpstr>Breeding</vt:lpstr>
      <vt:lpstr>PowerPoint Presentation</vt:lpstr>
      <vt:lpstr>Genetic algorithm results</vt:lpstr>
      <vt:lpstr>PowerPoint Presentation</vt:lpstr>
      <vt:lpstr>Conclusions</vt:lpstr>
      <vt:lpstr>Included in files</vt:lpstr>
      <vt:lpstr>Sources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Salesman Problem</dc:title>
  <dc:creator>John Franklin Crenshaw</dc:creator>
  <cp:lastModifiedBy>John Franklin Crenshaw</cp:lastModifiedBy>
  <cp:revision>36</cp:revision>
  <dcterms:created xsi:type="dcterms:W3CDTF">2019-04-07T17:01:35Z</dcterms:created>
  <dcterms:modified xsi:type="dcterms:W3CDTF">2019-04-16T05:30:25Z</dcterms:modified>
</cp:coreProperties>
</file>